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sldIdLst>
    <p:sldId id="285" r:id="rId2"/>
    <p:sldId id="288" r:id="rId3"/>
    <p:sldId id="293" r:id="rId4"/>
    <p:sldId id="294" r:id="rId5"/>
    <p:sldId id="295" r:id="rId6"/>
    <p:sldId id="29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9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33BD99"/>
    <a:srgbClr val="C094F0"/>
    <a:srgbClr val="BC96EE"/>
    <a:srgbClr val="CF95EF"/>
    <a:srgbClr val="D297ED"/>
    <a:srgbClr val="FF66CC"/>
    <a:srgbClr val="4A7EC9"/>
    <a:srgbClr val="3D4DA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111" autoAdjust="0"/>
  </p:normalViewPr>
  <p:slideViewPr>
    <p:cSldViewPr snapToGrid="0">
      <p:cViewPr varScale="1">
        <p:scale>
          <a:sx n="71" d="100"/>
          <a:sy n="71" d="100"/>
        </p:scale>
        <p:origin x="10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EE758-ABAD-42F4-8FBB-840E41D6DFFB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475CA-205B-469A-8686-81D81CB30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6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475CA-205B-469A-8686-81D81CB30FC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1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Consumer Goods Analytics</a:t>
            </a:r>
          </a:p>
        </p:txBody>
      </p:sp>
      <p:pic>
        <p:nvPicPr>
          <p:cNvPr id="5" name="Content Placeholder 4" descr="A group of people standing next to a computer&#10;&#10;Description automatically generated">
            <a:extLst>
              <a:ext uri="{FF2B5EF4-FFF2-40B4-BE49-F238E27FC236}">
                <a16:creationId xmlns:a16="http://schemas.microsoft.com/office/drawing/2014/main" id="{F852702D-CCB4-2D24-0524-2778E0B1C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3" y="3429000"/>
            <a:ext cx="3768401" cy="25904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61" y="2589881"/>
            <a:ext cx="4942517" cy="346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270309" y="6019443"/>
            <a:ext cx="4942517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b="1" dirty="0"/>
              <a:t>Presented by : Ahamed Buhari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154401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8DD0C9-CC4C-C8BF-9CC9-00D9EB860C49}"/>
              </a:ext>
            </a:extLst>
          </p:cNvPr>
          <p:cNvSpPr/>
          <p:nvPr/>
        </p:nvSpPr>
        <p:spPr>
          <a:xfrm>
            <a:off x="333138" y="656840"/>
            <a:ext cx="1284789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3</a:t>
            </a:r>
          </a:p>
        </p:txBody>
      </p:sp>
      <p:pic>
        <p:nvPicPr>
          <p:cNvPr id="16" name="Picture 15" descr="A close-up of words&#10;&#10;Description automatically generated">
            <a:extLst>
              <a:ext uri="{FF2B5EF4-FFF2-40B4-BE49-F238E27FC236}">
                <a16:creationId xmlns:a16="http://schemas.microsoft.com/office/drawing/2014/main" id="{6FDB53C4-1AFB-98E8-8C27-4B6D79DF8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0" y="3827388"/>
            <a:ext cx="5084436" cy="1666204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A7C5A01A-474C-BFBE-ABA3-A5D756A1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44" y="3645873"/>
            <a:ext cx="2993686" cy="23642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BF86E6-DD42-9A32-1B81-67D67E962A2A}"/>
              </a:ext>
            </a:extLst>
          </p:cNvPr>
          <p:cNvSpPr/>
          <p:nvPr/>
        </p:nvSpPr>
        <p:spPr>
          <a:xfrm>
            <a:off x="1728219" y="2986978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B99673-7F2A-FC76-9DF8-41080458C52B}"/>
              </a:ext>
            </a:extLst>
          </p:cNvPr>
          <p:cNvSpPr/>
          <p:nvPr/>
        </p:nvSpPr>
        <p:spPr>
          <a:xfrm>
            <a:off x="8847921" y="2829398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21" name="Picture 20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862E157-52D9-16E2-43CF-7EA1F9AEB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876452"/>
            <a:ext cx="4003193" cy="3904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49153-F71D-EC66-76F3-3D789D5038AA}"/>
              </a:ext>
            </a:extLst>
          </p:cNvPr>
          <p:cNvSpPr txBox="1"/>
          <p:nvPr/>
        </p:nvSpPr>
        <p:spPr>
          <a:xfrm>
            <a:off x="5279472" y="1828801"/>
            <a:ext cx="5844760" cy="3866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AC35"/>
              </a:buClr>
              <a:buSzPct val="70000"/>
              <a:buFont typeface="Wingdings 2" charset="2"/>
              <a:buChar char="v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AtliQ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shines in Notebooks, Accessories, and Peripherals segment, accounting for a whopping 82.87% of product variety.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AC35"/>
              </a:buClr>
              <a:buSzPct val="70000"/>
              <a:buFont typeface="Wingdings 2" charset="2"/>
              <a:buChar char="v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AC35"/>
              </a:buClr>
              <a:buSzPct val="70000"/>
              <a:buFont typeface="Wingdings 2" charset="2"/>
              <a:buChar char="v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Desktops, Storage, and Networking currently hold a minor share (17.13%) of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AtliQ's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product portfolio.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AC35"/>
              </a:buClr>
              <a:buSzPct val="70000"/>
              <a:buFont typeface="Wingdings 2" charset="2"/>
              <a:buChar char="v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AC35"/>
              </a:buClr>
              <a:buSzPct val="70000"/>
              <a:buFont typeface="Wingdings 2" charset="2"/>
              <a:buChar char="v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Desktops, Storage, and Networking segment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AtliQ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should focus on products that align with current customer trends and industry demands.</a:t>
            </a:r>
          </a:p>
        </p:txBody>
      </p: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AB93FA7-E51F-2038-6146-37C2F857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9" y="2373446"/>
            <a:ext cx="5425910" cy="4244708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78F61261-7BFD-660C-0EA6-BBC0E81B80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6892" y="2550667"/>
            <a:ext cx="4331208" cy="232714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D68234-4E66-E5B0-1EE5-1E7B6D6AD76D}"/>
              </a:ext>
            </a:extLst>
          </p:cNvPr>
          <p:cNvSpPr/>
          <p:nvPr/>
        </p:nvSpPr>
        <p:spPr>
          <a:xfrm>
            <a:off x="1820020" y="1716341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1BC55D-E717-730B-6523-63D2C0BFE9B3}"/>
              </a:ext>
            </a:extLst>
          </p:cNvPr>
          <p:cNvSpPr/>
          <p:nvPr/>
        </p:nvSpPr>
        <p:spPr>
          <a:xfrm>
            <a:off x="8444798" y="1716341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EE49B7-72F4-56D9-ACFC-8FAEA0C2CC4D}"/>
              </a:ext>
            </a:extLst>
          </p:cNvPr>
          <p:cNvSpPr/>
          <p:nvPr/>
        </p:nvSpPr>
        <p:spPr>
          <a:xfrm>
            <a:off x="241698" y="534920"/>
            <a:ext cx="1284789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4</a:t>
            </a:r>
          </a:p>
        </p:txBody>
      </p: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1FBAEF-FC3E-B3B7-68AE-94ED2581003D}"/>
              </a:ext>
            </a:extLst>
          </p:cNvPr>
          <p:cNvSpPr txBox="1"/>
          <p:nvPr/>
        </p:nvSpPr>
        <p:spPr>
          <a:xfrm>
            <a:off x="875643" y="1563470"/>
            <a:ext cx="43567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Accessories have the most increased products from 2020 to 2021, with an increase of 34 new products.</a:t>
            </a:r>
            <a:br>
              <a:rPr lang="en-US" sz="1600"/>
            </a:br>
            <a:endParaRPr lang="en-US" sz="1600"/>
          </a:p>
          <a:p>
            <a:r>
              <a:rPr lang="en-US" sz="1600"/>
              <a:t>2. Desktop products production increased drastically by approximately 214% from 2020 to 2021.</a:t>
            </a:r>
            <a:br>
              <a:rPr lang="en-US" sz="1600"/>
            </a:br>
            <a:endParaRPr lang="en-US" sz="1600"/>
          </a:p>
          <a:p>
            <a:r>
              <a:rPr lang="en-US" sz="1600"/>
              <a:t>3. Storage and Networking segments are producing the least new products from 2020 to 2021.</a:t>
            </a:r>
            <a:endParaRPr lang="en-IN" sz="1600" dirty="0"/>
          </a:p>
        </p:txBody>
      </p:sp>
      <p:pic>
        <p:nvPicPr>
          <p:cNvPr id="21" name="Picture 2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BDBEE04-1672-D8E6-A296-CDDB62CE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05" y="442295"/>
            <a:ext cx="5486875" cy="48713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6B4E30-52B3-2BE6-E673-BF705C6E66D7}"/>
              </a:ext>
            </a:extLst>
          </p:cNvPr>
          <p:cNvSpPr txBox="1"/>
          <p:nvPr/>
        </p:nvSpPr>
        <p:spPr>
          <a:xfrm>
            <a:off x="875643" y="740510"/>
            <a:ext cx="1426515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Insight</a:t>
            </a:r>
            <a:r>
              <a:rPr lang="en-IN" sz="2800" b="1" dirty="0">
                <a:solidFill>
                  <a:srgbClr val="FFFF66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509202-BC7D-E8F5-7100-75EB9607AF1D}"/>
              </a:ext>
            </a:extLst>
          </p:cNvPr>
          <p:cNvSpPr/>
          <p:nvPr/>
        </p:nvSpPr>
        <p:spPr>
          <a:xfrm>
            <a:off x="309609" y="352233"/>
            <a:ext cx="1284789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5</a:t>
            </a:r>
          </a:p>
        </p:txBody>
      </p:sp>
      <p:pic>
        <p:nvPicPr>
          <p:cNvPr id="17" name="object 7">
            <a:extLst>
              <a:ext uri="{FF2B5EF4-FFF2-40B4-BE49-F238E27FC236}">
                <a16:creationId xmlns:a16="http://schemas.microsoft.com/office/drawing/2014/main" id="{C9B15D1A-8B95-FB9C-22B8-A687295530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48" y="1813564"/>
            <a:ext cx="4654295" cy="2314955"/>
          </a:xfrm>
          <a:prstGeom prst="rect">
            <a:avLst/>
          </a:prstGeom>
        </p:spPr>
      </p:pic>
      <p:pic>
        <p:nvPicPr>
          <p:cNvPr id="18" name="object 6">
            <a:extLst>
              <a:ext uri="{FF2B5EF4-FFF2-40B4-BE49-F238E27FC236}">
                <a16:creationId xmlns:a16="http://schemas.microsoft.com/office/drawing/2014/main" id="{AD1C490E-C7EE-9DAA-025E-D08F4064AE5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251" y="1929277"/>
            <a:ext cx="4419093" cy="165303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4442088" y="4466684"/>
            <a:ext cx="2840464" cy="2872519"/>
            <a:chOff x="1012491" y="3523889"/>
            <a:chExt cx="2573042" cy="336602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1357399" y="6493193"/>
              <a:ext cx="1883226" cy="396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8482985" y="4466684"/>
            <a:ext cx="2590800" cy="2771814"/>
            <a:chOff x="7659621" y="3523889"/>
            <a:chExt cx="2573042" cy="31252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8126665" y="6281416"/>
              <a:ext cx="1638954" cy="367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9789F3-60CB-5880-43FF-7D66886BEA1D}"/>
              </a:ext>
            </a:extLst>
          </p:cNvPr>
          <p:cNvSpPr/>
          <p:nvPr/>
        </p:nvSpPr>
        <p:spPr>
          <a:xfrm>
            <a:off x="1195843" y="1263212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B9623D8-0D72-0EC2-4F88-B379DCE63669}"/>
              </a:ext>
            </a:extLst>
          </p:cNvPr>
          <p:cNvSpPr/>
          <p:nvPr/>
        </p:nvSpPr>
        <p:spPr>
          <a:xfrm>
            <a:off x="6853008" y="1333078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E72FF1-FEC4-48DA-412E-870D331FE29A}"/>
              </a:ext>
            </a:extLst>
          </p:cNvPr>
          <p:cNvCxnSpPr>
            <a:cxnSpLocks/>
          </p:cNvCxnSpPr>
          <p:nvPr/>
        </p:nvCxnSpPr>
        <p:spPr>
          <a:xfrm flipH="1">
            <a:off x="6096000" y="3582308"/>
            <a:ext cx="1493520" cy="88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98F356-A303-C1BA-89E7-A0E866DEE653}"/>
              </a:ext>
            </a:extLst>
          </p:cNvPr>
          <p:cNvCxnSpPr/>
          <p:nvPr/>
        </p:nvCxnSpPr>
        <p:spPr>
          <a:xfrm>
            <a:off x="7660640" y="3582308"/>
            <a:ext cx="2011680" cy="88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pic>
        <p:nvPicPr>
          <p:cNvPr id="15" name="Picture 14" descr="A computer code with text&#10;&#10;Description automatically generated">
            <a:extLst>
              <a:ext uri="{FF2B5EF4-FFF2-40B4-BE49-F238E27FC236}">
                <a16:creationId xmlns:a16="http://schemas.microsoft.com/office/drawing/2014/main" id="{D4A75B38-4D2C-FCE5-AF78-9C156C76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4" y="2962147"/>
            <a:ext cx="5723116" cy="1653587"/>
          </a:xfrm>
          <a:prstGeom prst="rect">
            <a:avLst/>
          </a:prstGeom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630FC4BA-54CA-F616-80D7-BBBF2CE833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8755" y="2841012"/>
            <a:ext cx="3624071" cy="189585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99DF36D-2C1D-7731-A47C-8B4EFF378F63}"/>
              </a:ext>
            </a:extLst>
          </p:cNvPr>
          <p:cNvSpPr/>
          <p:nvPr/>
        </p:nvSpPr>
        <p:spPr>
          <a:xfrm>
            <a:off x="2076298" y="1980231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ADF085-E672-9793-D51B-EB17E6BAF040}"/>
              </a:ext>
            </a:extLst>
          </p:cNvPr>
          <p:cNvSpPr/>
          <p:nvPr/>
        </p:nvSpPr>
        <p:spPr>
          <a:xfrm>
            <a:off x="8365338" y="1901122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70AAA0-2996-496A-68B8-570DA043111F}"/>
              </a:ext>
            </a:extLst>
          </p:cNvPr>
          <p:cNvSpPr/>
          <p:nvPr/>
        </p:nvSpPr>
        <p:spPr>
          <a:xfrm>
            <a:off x="241698" y="534920"/>
            <a:ext cx="1284789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6</a:t>
            </a:r>
          </a:p>
        </p:txBody>
      </p: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228780" y="205175"/>
            <a:ext cx="4942659" cy="5707523"/>
            <a:chOff x="-3322320" y="270459"/>
            <a:chExt cx="3551102" cy="26666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-3322320" y="708234"/>
              <a:ext cx="3551102" cy="2228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Flipkart leads the list with the highest average discount percentage at 30.83%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AtliQ</a:t>
              </a:r>
              <a:r>
                <a:rPr lang="en-US" sz="1600" dirty="0"/>
                <a:t> has provided relatively uniform discount percentages to its top 5 customers, with a narrow range of discounts from 29.33% to 30.83%.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The minimal variation in discount percentages (only about a 1.5% difference from the lowest, Amazon, to the highest, Flipkart) suggests a highly competitive market where each retailer offers similar discounts to attract customer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342900" indent="-342900">
                <a:buAutoNum type="arabicPeriod"/>
              </a:pPr>
              <a:endParaRPr lang="en-US" sz="1600" dirty="0"/>
            </a:p>
            <a:p>
              <a:pPr marL="342900" indent="-342900">
                <a:buAutoNum type="arabicPeriod"/>
              </a:pPr>
              <a:endParaRPr lang="en-US" sz="1600" dirty="0"/>
            </a:p>
            <a:p>
              <a:pPr marL="342900" indent="-342900">
                <a:buAutoNum type="arabicPeriod"/>
              </a:pPr>
              <a:endParaRPr lang="en-US" sz="1600" dirty="0"/>
            </a:p>
            <a:p>
              <a:pPr marL="342900" indent="-342900">
                <a:buAutoNum type="arabicPeriod"/>
              </a:pPr>
              <a:endParaRPr lang="en-IN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A2EB25-587D-BCBA-EC50-82F2F80ABBAD}"/>
                </a:ext>
              </a:extLst>
            </p:cNvPr>
            <p:cNvSpPr txBox="1"/>
            <p:nvPr/>
          </p:nvSpPr>
          <p:spPr>
            <a:xfrm>
              <a:off x="-3087829" y="270459"/>
              <a:ext cx="1426516" cy="52322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FF66"/>
                  </a:solidFill>
                </a:rPr>
                <a:t>Insights</a:t>
              </a:r>
            </a:p>
          </p:txBody>
        </p:sp>
      </p:grpSp>
      <p:pic>
        <p:nvPicPr>
          <p:cNvPr id="22" name="Picture 21" descr="A pie chart with numbers and a diagram&#10;&#10;Description automatically generated">
            <a:extLst>
              <a:ext uri="{FF2B5EF4-FFF2-40B4-BE49-F238E27FC236}">
                <a16:creationId xmlns:a16="http://schemas.microsoft.com/office/drawing/2014/main" id="{7DFF03EF-E907-AE5E-27B4-F3239650F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60" y="601980"/>
            <a:ext cx="4826296" cy="43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060D7-6798-466E-938A-1FF249A03EA0}"/>
              </a:ext>
            </a:extLst>
          </p:cNvPr>
          <p:cNvSpPr/>
          <p:nvPr/>
        </p:nvSpPr>
        <p:spPr>
          <a:xfrm>
            <a:off x="248927" y="422532"/>
            <a:ext cx="1284789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7</a:t>
            </a: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89C8844B-39D2-BE58-602F-F8DCD11143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44" y="2870495"/>
            <a:ext cx="4425696" cy="2298191"/>
          </a:xfrm>
          <a:prstGeom prst="rect">
            <a:avLst/>
          </a:prstGeom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8BA9180A-53CB-5D4E-CD3C-7B4DB5AC1C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2947" y="2332421"/>
            <a:ext cx="2322576" cy="440131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A1978B-D2F5-B6FF-A9DA-8418412FE7C1}"/>
              </a:ext>
            </a:extLst>
          </p:cNvPr>
          <p:cNvSpPr/>
          <p:nvPr/>
        </p:nvSpPr>
        <p:spPr>
          <a:xfrm>
            <a:off x="2076298" y="1689314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37B588-6E56-447C-48FC-2BB330886621}"/>
              </a:ext>
            </a:extLst>
          </p:cNvPr>
          <p:cNvSpPr/>
          <p:nvPr/>
        </p:nvSpPr>
        <p:spPr>
          <a:xfrm>
            <a:off x="7546126" y="1599379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26" y="984715"/>
            <a:ext cx="6446326" cy="3294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A6EC2-0A48-F3A4-7EA2-38A6270BFE22}"/>
              </a:ext>
            </a:extLst>
          </p:cNvPr>
          <p:cNvSpPr txBox="1"/>
          <p:nvPr/>
        </p:nvSpPr>
        <p:spPr>
          <a:xfrm>
            <a:off x="203200" y="984715"/>
            <a:ext cx="3972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March, April, May recorded the lowest sales in 2020, likely due to the COVID-19 pandemic.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Sales began to recover after June 2020. November generated the highest sales for 2020, with around 15.23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Sales figures in 2021 show significant growth compared to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2021, the lowest sales were in August, accounting for 11.32 million, while the highest sales were in November, reaching 32.25 million.</a:t>
            </a:r>
            <a:endParaRPr lang="en-IN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7B54B9-0111-6AF1-4426-208EB3FA48F9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8602089" y="984715"/>
            <a:ext cx="0" cy="3294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97943A-961E-1178-751F-7EF18AE64980}"/>
              </a:ext>
            </a:extLst>
          </p:cNvPr>
          <p:cNvSpPr txBox="1"/>
          <p:nvPr/>
        </p:nvSpPr>
        <p:spPr>
          <a:xfrm>
            <a:off x="520435" y="239899"/>
            <a:ext cx="1985519" cy="111986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F66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F4F05F-CC29-184B-D367-45A5A22A5607}"/>
              </a:ext>
            </a:extLst>
          </p:cNvPr>
          <p:cNvSpPr/>
          <p:nvPr/>
        </p:nvSpPr>
        <p:spPr>
          <a:xfrm>
            <a:off x="237352" y="358927"/>
            <a:ext cx="1284789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8</a:t>
            </a:r>
          </a:p>
        </p:txBody>
      </p:sp>
      <p:pic>
        <p:nvPicPr>
          <p:cNvPr id="15" name="object 7">
            <a:extLst>
              <a:ext uri="{FF2B5EF4-FFF2-40B4-BE49-F238E27FC236}">
                <a16:creationId xmlns:a16="http://schemas.microsoft.com/office/drawing/2014/main" id="{1A110234-9EAE-A06E-BF6F-0E77CCADFD6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055" y="2609144"/>
            <a:ext cx="3208020" cy="3050875"/>
          </a:xfrm>
          <a:prstGeom prst="rect">
            <a:avLst/>
          </a:prstGeom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2561E683-69E3-4051-DB44-3362A332E6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4042" y="2609144"/>
            <a:ext cx="2871215" cy="201167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67B602-5A15-24F0-BDA8-5D52CFC3AA2D}"/>
              </a:ext>
            </a:extLst>
          </p:cNvPr>
          <p:cNvSpPr/>
          <p:nvPr/>
        </p:nvSpPr>
        <p:spPr>
          <a:xfrm>
            <a:off x="1522141" y="1777003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0F7015-8F51-3879-C1FE-8DF740FF2069}"/>
              </a:ext>
            </a:extLst>
          </p:cNvPr>
          <p:cNvSpPr/>
          <p:nvPr/>
        </p:nvSpPr>
        <p:spPr>
          <a:xfrm>
            <a:off x="7885760" y="1716434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IN" sz="3600" b="1"/>
              <a:t>Content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IN">
                <a:effectLst/>
              </a:rPr>
              <a:t>1.</a:t>
            </a:r>
            <a:r>
              <a:rPr lang="en-IN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>
                <a:effectLst/>
              </a:rPr>
              <a:t>Company Overview</a:t>
            </a:r>
            <a:br>
              <a:rPr lang="en-IN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/>
            </a:br>
            <a:r>
              <a:rPr lang="en-IN">
                <a:effectLst/>
              </a:rPr>
              <a:t>2.  Problem</a:t>
            </a:r>
            <a:r>
              <a:rPr lang="en-IN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>
                <a:effectLst/>
              </a:rPr>
              <a:t>statement</a:t>
            </a:r>
            <a:r>
              <a:rPr lang="en-IN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/>
            </a:br>
            <a:br>
              <a:rPr lang="en-IN"/>
            </a:br>
            <a:r>
              <a:rPr lang="en-IN">
                <a:effectLst/>
              </a:rPr>
              <a:t>3.</a:t>
            </a:r>
            <a:r>
              <a:rPr lang="en-IN"/>
              <a:t> </a:t>
            </a:r>
            <a:r>
              <a:rPr lang="en-IN">
                <a:effectLst/>
              </a:rPr>
              <a:t>Dataset and model</a:t>
            </a:r>
            <a:br>
              <a:rPr lang="en-IN">
                <a:effectLst/>
              </a:rPr>
            </a:br>
            <a:br>
              <a:rPr lang="en-IN">
                <a:effectLst/>
              </a:rPr>
            </a:br>
            <a:r>
              <a:rPr lang="en-IN">
                <a:effectLst/>
              </a:rPr>
              <a:t>4.</a:t>
            </a:r>
            <a:r>
              <a:rPr lang="en-IN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>
                <a:effectLst/>
              </a:rPr>
              <a:t>Ad-hoc requests , output and insights</a:t>
            </a:r>
            <a:br>
              <a:rPr lang="en-IN">
                <a:effectLst/>
              </a:rPr>
            </a:br>
            <a:br>
              <a:rPr lang="en-IN">
                <a:effectLst/>
              </a:rPr>
            </a:br>
            <a:r>
              <a:rPr lang="en-IN">
                <a:effectLst/>
              </a:rPr>
              <a:t>5.</a:t>
            </a:r>
            <a:r>
              <a:rPr lang="en-IN" b="1"/>
              <a:t>  </a:t>
            </a:r>
            <a:r>
              <a:rPr lang="en-IN">
                <a:effectLst/>
              </a:rPr>
              <a:t>Recommendations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6">
            <a:extLst>
              <a:ext uri="{FF2B5EF4-FFF2-40B4-BE49-F238E27FC236}">
                <a16:creationId xmlns:a16="http://schemas.microsoft.com/office/drawing/2014/main" id="{4B789562-DEF0-45F1-8017-C20BDD2B194B}"/>
              </a:ext>
            </a:extLst>
          </p:cNvPr>
          <p:cNvSpPr txBox="1"/>
          <p:nvPr/>
        </p:nvSpPr>
        <p:spPr>
          <a:xfrm>
            <a:off x="358574" y="1759549"/>
            <a:ext cx="4819650" cy="33119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86105" indent="-283845">
              <a:lnSpc>
                <a:spcPct val="109700"/>
              </a:lnSpc>
              <a:spcBef>
                <a:spcPts val="90"/>
              </a:spcBef>
              <a:buSzPct val="55172"/>
              <a:buFont typeface="Symbol"/>
              <a:buChar char=""/>
              <a:tabLst>
                <a:tab pos="295910" algn="l"/>
              </a:tabLst>
            </a:pPr>
            <a:r>
              <a:rPr dirty="0"/>
              <a:t>The highest total sold quantity is in Q1, with 7,005,619 units.</a:t>
            </a:r>
            <a:endParaRPr lang="en-IN" dirty="0"/>
          </a:p>
          <a:p>
            <a:pPr marL="295910" marR="586105" indent="-283845">
              <a:lnSpc>
                <a:spcPct val="109700"/>
              </a:lnSpc>
              <a:spcBef>
                <a:spcPts val="90"/>
              </a:spcBef>
              <a:buSzPct val="55172"/>
              <a:buFont typeface="Symbol"/>
              <a:buChar char=""/>
              <a:tabLst>
                <a:tab pos="295910" algn="l"/>
              </a:tabLst>
            </a:pPr>
            <a:endParaRPr dirty="0"/>
          </a:p>
          <a:p>
            <a:pPr marL="295910" marR="29209" indent="-283845">
              <a:lnSpc>
                <a:spcPct val="109700"/>
              </a:lnSpc>
              <a:spcBef>
                <a:spcPts val="660"/>
              </a:spcBef>
              <a:buSzPct val="55172"/>
              <a:buFont typeface="Symbol"/>
              <a:buChar char=""/>
              <a:tabLst>
                <a:tab pos="295910" algn="l"/>
              </a:tabLst>
            </a:pPr>
            <a:r>
              <a:rPr dirty="0"/>
              <a:t>These insights highlight a seasonal variation in sales, with Q1 and Q2 being the strongest quarters and Q3 being the weakest.</a:t>
            </a:r>
            <a:endParaRPr lang="en-IN" dirty="0"/>
          </a:p>
          <a:p>
            <a:pPr marL="295910" marR="29209" indent="-283845">
              <a:lnSpc>
                <a:spcPct val="109700"/>
              </a:lnSpc>
              <a:spcBef>
                <a:spcPts val="660"/>
              </a:spcBef>
              <a:buSzPct val="55172"/>
              <a:buFont typeface="Symbol"/>
              <a:buChar char=""/>
              <a:tabLst>
                <a:tab pos="295910" algn="l"/>
              </a:tabLst>
            </a:pPr>
            <a:endParaRPr dirty="0"/>
          </a:p>
          <a:p>
            <a:pPr marL="295910" marR="5080" indent="-283845">
              <a:lnSpc>
                <a:spcPct val="109300"/>
              </a:lnSpc>
              <a:spcBef>
                <a:spcPts val="665"/>
              </a:spcBef>
              <a:buSzPct val="55172"/>
              <a:buFont typeface="Symbol"/>
              <a:buChar char=""/>
              <a:tabLst>
                <a:tab pos="295910" algn="l"/>
              </a:tabLst>
            </a:pPr>
            <a:r>
              <a:rPr dirty="0"/>
              <a:t>This information is valuable for planning inventory and marketing strategies to align with seasonal demand</a:t>
            </a:r>
            <a:r>
              <a:rPr lang="en-IN" dirty="0"/>
              <a:t>.</a:t>
            </a:r>
            <a:endParaRPr dirty="0"/>
          </a:p>
        </p:txBody>
      </p:sp>
      <p:pic>
        <p:nvPicPr>
          <p:cNvPr id="23" name="Picture 22" descr="A blue bar graph with white text">
            <a:extLst>
              <a:ext uri="{FF2B5EF4-FFF2-40B4-BE49-F238E27FC236}">
                <a16:creationId xmlns:a16="http://schemas.microsoft.com/office/drawing/2014/main" id="{AC765DFF-82B7-DB5E-0A4D-F62E593E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9078"/>
            <a:ext cx="5273497" cy="4189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909E6C-6C51-F03D-9683-A449115AF19B}"/>
              </a:ext>
            </a:extLst>
          </p:cNvPr>
          <p:cNvSpPr txBox="1"/>
          <p:nvPr/>
        </p:nvSpPr>
        <p:spPr>
          <a:xfrm>
            <a:off x="589883" y="934380"/>
            <a:ext cx="1985519" cy="111986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F66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FFB328-62E2-6228-EF57-2D5CC84DA5DC}"/>
              </a:ext>
            </a:extLst>
          </p:cNvPr>
          <p:cNvSpPr/>
          <p:nvPr/>
        </p:nvSpPr>
        <p:spPr>
          <a:xfrm>
            <a:off x="237352" y="358927"/>
            <a:ext cx="1407463" cy="798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10</a:t>
            </a: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id="{8045DFA5-BF7C-A0FB-DC54-2F19041F51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21" y="2438322"/>
            <a:ext cx="5196840" cy="3592087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6DF8926E-EBE4-48F4-DFBB-527DEFB2A6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5202" y="2438322"/>
            <a:ext cx="3895344" cy="204063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56A6E0-4679-2D75-075B-166E7AD05384}"/>
              </a:ext>
            </a:extLst>
          </p:cNvPr>
          <p:cNvSpPr/>
          <p:nvPr/>
        </p:nvSpPr>
        <p:spPr>
          <a:xfrm>
            <a:off x="1555437" y="1689314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1C04B0-CEBA-E1E5-D905-383DB121AEBB}"/>
              </a:ext>
            </a:extLst>
          </p:cNvPr>
          <p:cNvSpPr/>
          <p:nvPr/>
        </p:nvSpPr>
        <p:spPr>
          <a:xfrm>
            <a:off x="7842419" y="1689314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5F1A2F3-BC20-B187-6787-E938FA1B18AE}"/>
              </a:ext>
            </a:extLst>
          </p:cNvPr>
          <p:cNvSpPr txBox="1"/>
          <p:nvPr/>
        </p:nvSpPr>
        <p:spPr>
          <a:xfrm>
            <a:off x="859976" y="1579838"/>
            <a:ext cx="3885645" cy="311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The majority of AtliQ's sales come from retailers, accounting for a substantial 73.22% of the total gross sales.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Direct and distributor channel together contributes only 26.79% of the total sales.</a:t>
            </a:r>
            <a:endParaRPr lang="en-IN" dirty="0"/>
          </a:p>
        </p:txBody>
      </p:sp>
      <p:pic>
        <p:nvPicPr>
          <p:cNvPr id="22" name="Picture 21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224CEF1B-4FC4-C526-2ED7-A99EF0F3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4098"/>
            <a:ext cx="4714754" cy="45811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791080-B0A5-75D6-644D-EA599180C377}"/>
              </a:ext>
            </a:extLst>
          </p:cNvPr>
          <p:cNvSpPr txBox="1"/>
          <p:nvPr/>
        </p:nvSpPr>
        <p:spPr>
          <a:xfrm>
            <a:off x="1044615" y="69685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FF66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08EC4-CAAE-2469-CE6A-CA576F708858}"/>
              </a:ext>
            </a:extLst>
          </p:cNvPr>
          <p:cNvSpPr txBox="1"/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Recommendations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6" name="Picture 5" descr="A person sitting cross legged with a thumbs up sign&#10;&#10;Description automatically generated">
            <a:extLst>
              <a:ext uri="{FF2B5EF4-FFF2-40B4-BE49-F238E27FC236}">
                <a16:creationId xmlns:a16="http://schemas.microsoft.com/office/drawing/2014/main" id="{0CBCB65B-51C0-D9D7-AC92-9EE1E744D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r="9109" b="-2"/>
          <a:stretch/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C9B1C1-5258-39FE-561C-84803332F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328" y="1998132"/>
            <a:ext cx="5546272" cy="40587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Revitalize Low-Performers</a:t>
            </a:r>
            <a:r>
              <a:rPr kumimoji="0" lang="en-US" altLang="en-US" b="0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Drive growth in Desktop and Networking.</a:t>
            </a: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Seasonal Promotions</a:t>
            </a:r>
            <a:r>
              <a:rPr kumimoji="0" lang="en-US" altLang="en-US" b="0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Implement discounts in low sales months (March-May, August)</a:t>
            </a: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Optimize Inventory</a:t>
            </a:r>
            <a:r>
              <a:rPr kumimoji="0" lang="en-US" altLang="en-US" b="0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Stock high-demand products for Q1 and Q2; adjust in Q3.</a:t>
            </a: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Enhance </a:t>
            </a:r>
            <a:r>
              <a:rPr lang="en-US" alt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Expand High-Selling Segments</a:t>
            </a: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Focus on Notebooks, Accessories, and Peripherals.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</a:pP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17DFF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Loyalty Discounts</a:t>
            </a:r>
            <a:r>
              <a:rPr kumimoji="0" lang="en-US" altLang="en-US" b="0" i="0" u="none" strike="noStrike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Offer exclusive rewards for high-value customers in India. </a:t>
            </a:r>
          </a:p>
        </p:txBody>
      </p:sp>
    </p:spTree>
    <p:extLst>
      <p:ext uri="{BB962C8B-B14F-4D97-AF65-F5344CB8AC3E}">
        <p14:creationId xmlns:p14="http://schemas.microsoft.com/office/powerpoint/2010/main" val="262379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359" y="120442"/>
            <a:ext cx="7473041" cy="721630"/>
          </a:xfrm>
        </p:spPr>
        <p:txBody>
          <a:bodyPr>
            <a:normAutofit fontScale="90000"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660553" y="5681810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4D683-9FCA-FC19-825C-BA94D1CBBADB}"/>
              </a:ext>
            </a:extLst>
          </p:cNvPr>
          <p:cNvSpPr txBox="1"/>
          <p:nvPr/>
        </p:nvSpPr>
        <p:spPr>
          <a:xfrm>
            <a:off x="619760" y="2158174"/>
            <a:ext cx="6096000" cy="2544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21590">
              <a:lnSpc>
                <a:spcPct val="108900"/>
              </a:lnSpc>
              <a:spcBef>
                <a:spcPts val="95"/>
              </a:spcBef>
              <a:buClr>
                <a:srgbClr val="030452"/>
              </a:buClr>
              <a:tabLst>
                <a:tab pos="565785" algn="l"/>
                <a:tab pos="566420" algn="l"/>
              </a:tabLst>
            </a:pPr>
            <a:r>
              <a:rPr lang="en-US" spc="-25" dirty="0" err="1">
                <a:latin typeface="Arial MT"/>
              </a:rPr>
              <a:t>AtliQ</a:t>
            </a:r>
            <a:r>
              <a:rPr lang="en-US" spc="-25" dirty="0">
                <a:latin typeface="Arial MT"/>
              </a:rPr>
              <a:t> Hardware is a company  that sells computer hardware like  PC, Mouse, printer, keyboard </a:t>
            </a:r>
            <a:r>
              <a:rPr lang="en-US" spc="-25" dirty="0" err="1">
                <a:latin typeface="Arial MT"/>
              </a:rPr>
              <a:t>etc</a:t>
            </a:r>
            <a:r>
              <a:rPr lang="en-US" spc="-25" dirty="0">
                <a:latin typeface="Arial MT"/>
              </a:rPr>
              <a:t>  to different clients across the  world.</a:t>
            </a:r>
          </a:p>
          <a:p>
            <a:pPr marL="12065" marR="21590">
              <a:lnSpc>
                <a:spcPct val="108900"/>
              </a:lnSpc>
              <a:spcBef>
                <a:spcPts val="95"/>
              </a:spcBef>
              <a:buClr>
                <a:srgbClr val="030452"/>
              </a:buClr>
              <a:tabLst>
                <a:tab pos="565785" algn="l"/>
                <a:tab pos="566420" algn="l"/>
              </a:tabLst>
            </a:pPr>
            <a:endParaRPr lang="en-US" sz="1800" spc="-15" dirty="0">
              <a:latin typeface="Arial MT"/>
              <a:cs typeface="Arial MT"/>
            </a:endParaRPr>
          </a:p>
          <a:p>
            <a:pPr marL="12065" marR="21590">
              <a:lnSpc>
                <a:spcPct val="108900"/>
              </a:lnSpc>
              <a:spcBef>
                <a:spcPts val="95"/>
              </a:spcBef>
              <a:buClr>
                <a:srgbClr val="030452"/>
              </a:buClr>
              <a:tabLst>
                <a:tab pos="565785" algn="l"/>
                <a:tab pos="566420" algn="l"/>
              </a:tabLst>
            </a:pPr>
            <a:r>
              <a:rPr lang="en-US" sz="1800" spc="-30" dirty="0">
                <a:latin typeface="Arial MT"/>
                <a:cs typeface="Arial MT"/>
              </a:rPr>
              <a:t>T</a:t>
            </a:r>
            <a:r>
              <a:rPr lang="en-US" sz="1800" spc="-25" dirty="0">
                <a:latin typeface="Arial MT"/>
                <a:cs typeface="Arial MT"/>
              </a:rPr>
              <a:t>h</a:t>
            </a:r>
            <a:r>
              <a:rPr lang="en-US" sz="1800" spc="-35" dirty="0">
                <a:latin typeface="Arial MT"/>
                <a:cs typeface="Arial MT"/>
              </a:rPr>
              <a:t>e</a:t>
            </a:r>
            <a:r>
              <a:rPr lang="en-US" sz="1800" spc="-5" dirty="0">
                <a:latin typeface="Arial MT"/>
                <a:cs typeface="Arial MT"/>
              </a:rPr>
              <a:t>y</a:t>
            </a:r>
            <a:r>
              <a:rPr lang="en-US" sz="1800" spc="-185" dirty="0">
                <a:latin typeface="Arial MT"/>
                <a:cs typeface="Arial MT"/>
              </a:rPr>
              <a:t> </a:t>
            </a:r>
            <a:r>
              <a:rPr lang="en-US" sz="1800" spc="-25" dirty="0">
                <a:latin typeface="Arial MT"/>
                <a:cs typeface="Arial MT"/>
              </a:rPr>
              <a:t>h</a:t>
            </a:r>
            <a:r>
              <a:rPr lang="en-US" sz="1800" spc="-35" dirty="0">
                <a:latin typeface="Arial MT"/>
                <a:cs typeface="Arial MT"/>
              </a:rPr>
              <a:t>a</a:t>
            </a:r>
            <a:r>
              <a:rPr lang="en-US" sz="1800" spc="-25" dirty="0">
                <a:latin typeface="Arial MT"/>
                <a:cs typeface="Arial MT"/>
              </a:rPr>
              <a:t>v</a:t>
            </a:r>
            <a:r>
              <a:rPr lang="en-US" sz="1800" spc="-5" dirty="0">
                <a:latin typeface="Arial MT"/>
                <a:cs typeface="Arial MT"/>
              </a:rPr>
              <a:t>e</a:t>
            </a:r>
            <a:r>
              <a:rPr lang="en-US" sz="1800" spc="-195" dirty="0">
                <a:latin typeface="Arial MT"/>
                <a:cs typeface="Arial MT"/>
              </a:rPr>
              <a:t> </a:t>
            </a:r>
            <a:r>
              <a:rPr lang="en-US" sz="1800" spc="-30" dirty="0">
                <a:latin typeface="Arial MT"/>
                <a:cs typeface="Arial MT"/>
              </a:rPr>
              <a:t>m</a:t>
            </a:r>
            <a:r>
              <a:rPr lang="en-US" sz="1800" spc="-25" dirty="0">
                <a:latin typeface="Arial MT"/>
                <a:cs typeface="Arial MT"/>
              </a:rPr>
              <a:t>a</a:t>
            </a:r>
            <a:r>
              <a:rPr lang="en-US" sz="1800" spc="-30" dirty="0">
                <a:latin typeface="Arial MT"/>
                <a:cs typeface="Arial MT"/>
              </a:rPr>
              <a:t>j</a:t>
            </a:r>
            <a:r>
              <a:rPr lang="en-US" sz="1800" spc="-25" dirty="0">
                <a:latin typeface="Arial MT"/>
                <a:cs typeface="Arial MT"/>
              </a:rPr>
              <a:t>o</a:t>
            </a:r>
            <a:r>
              <a:rPr lang="en-US" sz="1800" spc="-5" dirty="0">
                <a:latin typeface="Arial MT"/>
                <a:cs typeface="Arial MT"/>
              </a:rPr>
              <a:t>r</a:t>
            </a:r>
            <a:r>
              <a:rPr lang="en-US" sz="1800" spc="-190" dirty="0">
                <a:latin typeface="Arial MT"/>
                <a:cs typeface="Arial MT"/>
              </a:rPr>
              <a:t> </a:t>
            </a:r>
            <a:r>
              <a:rPr lang="en-US" sz="1800" spc="-15" dirty="0">
                <a:latin typeface="Arial MT"/>
                <a:cs typeface="Arial MT"/>
              </a:rPr>
              <a:t>B</a:t>
            </a:r>
            <a:r>
              <a:rPr lang="en-US" sz="1800" spc="-35" dirty="0">
                <a:latin typeface="Arial MT"/>
                <a:cs typeface="Arial MT"/>
              </a:rPr>
              <a:t>2</a:t>
            </a:r>
            <a:r>
              <a:rPr lang="en-US" sz="1800" spc="-5" dirty="0">
                <a:latin typeface="Arial MT"/>
                <a:cs typeface="Arial MT"/>
              </a:rPr>
              <a:t>B</a:t>
            </a:r>
            <a:r>
              <a:rPr lang="en-US" sz="1800" spc="-190" dirty="0">
                <a:latin typeface="Arial MT"/>
                <a:cs typeface="Arial MT"/>
              </a:rPr>
              <a:t> </a:t>
            </a:r>
            <a:r>
              <a:rPr lang="en-US" sz="1800" spc="-25" dirty="0">
                <a:latin typeface="Arial MT"/>
                <a:cs typeface="Arial MT"/>
              </a:rPr>
              <a:t>b</a:t>
            </a:r>
            <a:r>
              <a:rPr lang="en-US" sz="1800" spc="-35" dirty="0">
                <a:latin typeface="Arial MT"/>
                <a:cs typeface="Arial MT"/>
              </a:rPr>
              <a:t>u</a:t>
            </a:r>
            <a:r>
              <a:rPr lang="en-US" sz="1800" spc="-25" dirty="0">
                <a:latin typeface="Arial MT"/>
                <a:cs typeface="Arial MT"/>
              </a:rPr>
              <a:t>s</a:t>
            </a:r>
            <a:r>
              <a:rPr lang="en-US" sz="1800" spc="-20" dirty="0">
                <a:latin typeface="Arial MT"/>
                <a:cs typeface="Arial MT"/>
              </a:rPr>
              <a:t>i</a:t>
            </a:r>
            <a:r>
              <a:rPr lang="en-US" sz="1800" spc="-25" dirty="0">
                <a:latin typeface="Arial MT"/>
                <a:cs typeface="Arial MT"/>
              </a:rPr>
              <a:t>nes</a:t>
            </a:r>
            <a:r>
              <a:rPr lang="en-US" sz="1800" spc="-5" dirty="0">
                <a:latin typeface="Arial MT"/>
                <a:cs typeface="Arial MT"/>
              </a:rPr>
              <a:t>s  </a:t>
            </a:r>
            <a:r>
              <a:rPr lang="en-US" sz="1800" spc="-25" dirty="0">
                <a:latin typeface="Arial MT"/>
                <a:cs typeface="Arial MT"/>
              </a:rPr>
              <a:t>model.</a:t>
            </a:r>
          </a:p>
          <a:p>
            <a:pPr marL="12065" marR="21590">
              <a:lnSpc>
                <a:spcPct val="108900"/>
              </a:lnSpc>
              <a:spcBef>
                <a:spcPts val="95"/>
              </a:spcBef>
              <a:buClr>
                <a:srgbClr val="030452"/>
              </a:buClr>
              <a:tabLst>
                <a:tab pos="565785" algn="l"/>
                <a:tab pos="566420" algn="l"/>
              </a:tabLst>
            </a:pPr>
            <a:endParaRPr lang="en-US" spc="-25" dirty="0">
              <a:latin typeface="Arial MT"/>
              <a:cs typeface="Calibri"/>
            </a:endParaRPr>
          </a:p>
          <a:p>
            <a:pPr marL="12065" marR="21590">
              <a:lnSpc>
                <a:spcPct val="108900"/>
              </a:lnSpc>
              <a:spcBef>
                <a:spcPts val="95"/>
              </a:spcBef>
              <a:buClr>
                <a:srgbClr val="030452"/>
              </a:buClr>
              <a:tabLst>
                <a:tab pos="565785" algn="l"/>
                <a:tab pos="566420" algn="l"/>
              </a:tabLst>
            </a:pPr>
            <a:r>
              <a:rPr lang="en-US" spc="-25" dirty="0" err="1">
                <a:latin typeface="Arial MT"/>
              </a:rPr>
              <a:t>AtliQ</a:t>
            </a:r>
            <a:r>
              <a:rPr lang="en-US" spc="-25" dirty="0">
                <a:latin typeface="Arial MT"/>
              </a:rPr>
              <a:t> Hardware also has distributors  in some countries with restricted  trade. E.g. Neptune</a:t>
            </a: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5922C43B-1A57-259B-93CB-BB932E53B2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7540" y="1349310"/>
            <a:ext cx="3376803" cy="301625"/>
          </a:xfrm>
          <a:prstGeom prst="rect">
            <a:avLst/>
          </a:prstGeom>
        </p:spPr>
      </p:pic>
      <p:grpSp>
        <p:nvGrpSpPr>
          <p:cNvPr id="11" name="object 5">
            <a:extLst>
              <a:ext uri="{FF2B5EF4-FFF2-40B4-BE49-F238E27FC236}">
                <a16:creationId xmlns:a16="http://schemas.microsoft.com/office/drawing/2014/main" id="{F7BA4B01-87AC-EDFC-F8FA-D991B4ACE7C9}"/>
              </a:ext>
            </a:extLst>
          </p:cNvPr>
          <p:cNvGrpSpPr/>
          <p:nvPr/>
        </p:nvGrpSpPr>
        <p:grpSpPr>
          <a:xfrm>
            <a:off x="7411720" y="1837689"/>
            <a:ext cx="4323715" cy="2455545"/>
            <a:chOff x="6934200" y="1106169"/>
            <a:chExt cx="4323715" cy="2455545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17230BE2-8500-0A98-B376-12ABB9F1105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200" y="1932939"/>
              <a:ext cx="819150" cy="733425"/>
            </a:xfrm>
            <a:prstGeom prst="rect">
              <a:avLst/>
            </a:prstGeom>
          </p:spPr>
        </p:pic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8B864EA3-F92A-F707-4D75-C8B03C2D5EC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8010" y="2885566"/>
              <a:ext cx="1009484" cy="504825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9A190449-A012-F9B8-F3FC-3E827E37560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5975" y="2027047"/>
              <a:ext cx="85217" cy="68579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FA453534-1CF2-52B4-0FF4-ECA02885C893}"/>
                </a:ext>
              </a:extLst>
            </p:cNvPr>
            <p:cNvSpPr/>
            <p:nvPr/>
          </p:nvSpPr>
          <p:spPr>
            <a:xfrm>
              <a:off x="8148066" y="1106296"/>
              <a:ext cx="2846705" cy="1563370"/>
            </a:xfrm>
            <a:custGeom>
              <a:avLst/>
              <a:gdLst/>
              <a:ahLst/>
              <a:cxnLst/>
              <a:rect l="l" t="t" r="r" b="b"/>
              <a:pathLst>
                <a:path w="2846704" h="1563370">
                  <a:moveTo>
                    <a:pt x="982980" y="42672"/>
                  </a:moveTo>
                  <a:lnTo>
                    <a:pt x="977646" y="39243"/>
                  </a:lnTo>
                  <a:lnTo>
                    <a:pt x="38608" y="1497584"/>
                  </a:lnTo>
                  <a:lnTo>
                    <a:pt x="9271" y="1478661"/>
                  </a:lnTo>
                  <a:lnTo>
                    <a:pt x="0" y="1563370"/>
                  </a:lnTo>
                  <a:lnTo>
                    <a:pt x="73406" y="1519936"/>
                  </a:lnTo>
                  <a:lnTo>
                    <a:pt x="43942" y="1501013"/>
                  </a:lnTo>
                  <a:lnTo>
                    <a:pt x="982980" y="42672"/>
                  </a:lnTo>
                  <a:close/>
                </a:path>
                <a:path w="2846704" h="1563370">
                  <a:moveTo>
                    <a:pt x="2846705" y="951865"/>
                  </a:moveTo>
                  <a:lnTo>
                    <a:pt x="982472" y="0"/>
                  </a:lnTo>
                  <a:lnTo>
                    <a:pt x="979551" y="5715"/>
                  </a:lnTo>
                  <a:lnTo>
                    <a:pt x="2843784" y="957580"/>
                  </a:lnTo>
                  <a:lnTo>
                    <a:pt x="2846705" y="9518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B7502DC8-050F-1193-D643-9FDA8B3C85E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3891" y="2885566"/>
              <a:ext cx="1409446" cy="561975"/>
            </a:xfrm>
            <a:prstGeom prst="rect">
              <a:avLst/>
            </a:prstGeom>
          </p:spPr>
        </p:pic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7ECF1892-A7BA-3EEA-1F7C-1EC6B8C3470F}"/>
                </a:ext>
              </a:extLst>
            </p:cNvPr>
            <p:cNvSpPr/>
            <p:nvPr/>
          </p:nvSpPr>
          <p:spPr>
            <a:xfrm>
              <a:off x="7386319" y="1106169"/>
              <a:ext cx="3372485" cy="1787525"/>
            </a:xfrm>
            <a:custGeom>
              <a:avLst/>
              <a:gdLst/>
              <a:ahLst/>
              <a:cxnLst/>
              <a:rect l="l" t="t" r="r" b="b"/>
              <a:pathLst>
                <a:path w="3372484" h="1787525">
                  <a:moveTo>
                    <a:pt x="1745360" y="0"/>
                  </a:moveTo>
                  <a:lnTo>
                    <a:pt x="69214" y="695705"/>
                  </a:lnTo>
                  <a:lnTo>
                    <a:pt x="55752" y="663320"/>
                  </a:lnTo>
                  <a:lnTo>
                    <a:pt x="0" y="727709"/>
                  </a:lnTo>
                  <a:lnTo>
                    <a:pt x="84962" y="733678"/>
                  </a:lnTo>
                  <a:lnTo>
                    <a:pt x="71627" y="701547"/>
                  </a:lnTo>
                  <a:lnTo>
                    <a:pt x="1740534" y="9016"/>
                  </a:lnTo>
                  <a:lnTo>
                    <a:pt x="2027935" y="1642999"/>
                  </a:lnTo>
                  <a:lnTo>
                    <a:pt x="1993519" y="1649094"/>
                  </a:lnTo>
                  <a:lnTo>
                    <a:pt x="2044319" y="1717547"/>
                  </a:lnTo>
                  <a:lnTo>
                    <a:pt x="2068576" y="1635887"/>
                  </a:lnTo>
                  <a:lnTo>
                    <a:pt x="2034285" y="1641982"/>
                  </a:lnTo>
                  <a:lnTo>
                    <a:pt x="1747774" y="13080"/>
                  </a:lnTo>
                  <a:lnTo>
                    <a:pt x="3318763" y="1733422"/>
                  </a:lnTo>
                  <a:lnTo>
                    <a:pt x="3292982" y="1756917"/>
                  </a:lnTo>
                  <a:lnTo>
                    <a:pt x="3372484" y="1787397"/>
                  </a:lnTo>
                  <a:lnTo>
                    <a:pt x="3349244" y="1705482"/>
                  </a:lnTo>
                  <a:lnTo>
                    <a:pt x="3323462" y="1729104"/>
                  </a:lnTo>
                  <a:lnTo>
                    <a:pt x="1746123" y="2158"/>
                  </a:lnTo>
                  <a:lnTo>
                    <a:pt x="1745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2">
              <a:extLst>
                <a:ext uri="{FF2B5EF4-FFF2-40B4-BE49-F238E27FC236}">
                  <a16:creationId xmlns:a16="http://schemas.microsoft.com/office/drawing/2014/main" id="{C2AA8641-6F1E-F5B2-1C1B-A469AC09C82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1875" y="2742565"/>
              <a:ext cx="990600" cy="819150"/>
            </a:xfrm>
            <a:prstGeom prst="rect">
              <a:avLst/>
            </a:prstGeom>
          </p:spPr>
        </p:pic>
      </p:grpSp>
      <p:pic>
        <p:nvPicPr>
          <p:cNvPr id="20" name="object 14">
            <a:extLst>
              <a:ext uri="{FF2B5EF4-FFF2-40B4-BE49-F238E27FC236}">
                <a16:creationId xmlns:a16="http://schemas.microsoft.com/office/drawing/2014/main" id="{3F7CE3B4-F7FA-595E-42A7-791948F78D1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5425" y="4700269"/>
            <a:ext cx="3911980" cy="286385"/>
          </a:xfrm>
          <a:prstGeom prst="rect">
            <a:avLst/>
          </a:prstGeom>
        </p:spPr>
      </p:pic>
      <p:pic>
        <p:nvPicPr>
          <p:cNvPr id="21" name="object 16">
            <a:extLst>
              <a:ext uri="{FF2B5EF4-FFF2-40B4-BE49-F238E27FC236}">
                <a16:creationId xmlns:a16="http://schemas.microsoft.com/office/drawing/2014/main" id="{D8EED67B-F84E-44F1-AC4F-728F3CAD5DAC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34627" y="6155771"/>
            <a:ext cx="1933575" cy="676262"/>
          </a:xfrm>
          <a:prstGeom prst="rect">
            <a:avLst/>
          </a:prstGeom>
        </p:spPr>
      </p:pic>
      <p:sp>
        <p:nvSpPr>
          <p:cNvPr id="22" name="object 18">
            <a:extLst>
              <a:ext uri="{FF2B5EF4-FFF2-40B4-BE49-F238E27FC236}">
                <a16:creationId xmlns:a16="http://schemas.microsoft.com/office/drawing/2014/main" id="{CC4A2E4F-CA68-7A1D-D887-F94B742306B8}"/>
              </a:ext>
            </a:extLst>
          </p:cNvPr>
          <p:cNvSpPr/>
          <p:nvPr/>
        </p:nvSpPr>
        <p:spPr>
          <a:xfrm>
            <a:off x="9725214" y="4962006"/>
            <a:ext cx="231585" cy="1169035"/>
          </a:xfrm>
          <a:custGeom>
            <a:avLst/>
            <a:gdLst/>
            <a:ahLst/>
            <a:cxnLst/>
            <a:rect l="l" t="t" r="r" b="b"/>
            <a:pathLst>
              <a:path w="76200" h="1169035">
                <a:moveTo>
                  <a:pt x="76200" y="1092327"/>
                </a:moveTo>
                <a:lnTo>
                  <a:pt x="41275" y="1092327"/>
                </a:lnTo>
                <a:lnTo>
                  <a:pt x="41275" y="0"/>
                </a:lnTo>
                <a:lnTo>
                  <a:pt x="34925" y="0"/>
                </a:lnTo>
                <a:lnTo>
                  <a:pt x="34925" y="1092327"/>
                </a:lnTo>
                <a:lnTo>
                  <a:pt x="0" y="1092327"/>
                </a:lnTo>
                <a:lnTo>
                  <a:pt x="38100" y="1168527"/>
                </a:lnTo>
                <a:lnTo>
                  <a:pt x="69850" y="1105027"/>
                </a:lnTo>
                <a:lnTo>
                  <a:pt x="76200" y="1092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905" y="203405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Problem Statement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4C9A8B9-9AE7-1931-8694-D219AFAC6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047" y="1551244"/>
            <a:ext cx="68126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AtliQ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Hardware faced a critical need for faster, data-informed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decision-making to remain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competitive.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They sought to expand their analytics team by hiring junior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data analysts with strong technical and communication skills.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3D898-CA2C-D9B9-94D4-318714A1595B}"/>
              </a:ext>
            </a:extLst>
          </p:cNvPr>
          <p:cNvSpPr txBox="1"/>
          <p:nvPr/>
        </p:nvSpPr>
        <p:spPr>
          <a:xfrm>
            <a:off x="4956047" y="4187424"/>
            <a:ext cx="73422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 Task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Reviewed </a:t>
            </a:r>
            <a:r>
              <a:rPr lang="en-US" b="1" dirty="0"/>
              <a:t>ad-hoc-requests.pdf</a:t>
            </a:r>
            <a:r>
              <a:rPr lang="en-US" dirty="0"/>
              <a:t> containing 10 business requests for</a:t>
            </a:r>
          </a:p>
          <a:p>
            <a:r>
              <a:rPr lang="en-US" dirty="0"/>
              <a:t> 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Wrote and executed SQL queries to address these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Created a presentation for top-level management to showcase the insights. </a:t>
            </a:r>
          </a:p>
        </p:txBody>
      </p:sp>
      <p:pic>
        <p:nvPicPr>
          <p:cNvPr id="10" name="Picture 9" descr="A person and person looking at a question mark&#10;&#10;Description automatically generated">
            <a:extLst>
              <a:ext uri="{FF2B5EF4-FFF2-40B4-BE49-F238E27FC236}">
                <a16:creationId xmlns:a16="http://schemas.microsoft.com/office/drawing/2014/main" id="{CC21B319-8C4E-B959-8F26-6DDC47859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7" y="1669144"/>
            <a:ext cx="2987096" cy="38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370693" y="4511814"/>
            <a:ext cx="9440034" cy="1130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Dataset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048" y="1166375"/>
            <a:ext cx="2593593" cy="2593593"/>
          </a:xfrm>
          <a:prstGeom prst="rect">
            <a:avLst/>
          </a:prstGeom>
        </p:spPr>
      </p:pic>
      <p:pic>
        <p:nvPicPr>
          <p:cNvPr id="9" name="Picture 8" descr="A paper with text and numbers&#10;&#10;Description automatically generated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98" y="774709"/>
            <a:ext cx="2591786" cy="337692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7" name="Picture 6" descr="A paper with text on it&#10;&#10;Description automatically generated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41" y="779227"/>
            <a:ext cx="2593272" cy="336788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70" y="1275091"/>
            <a:ext cx="2596896" cy="2376159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2558005" y="1197219"/>
            <a:ext cx="89703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40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30B63D98-883C-DBAB-184E-CD0E2B585B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548" y="4093796"/>
            <a:ext cx="4803891" cy="2007690"/>
          </a:xfrm>
          <a:prstGeom prst="rect">
            <a:avLst/>
          </a:prstGeom>
        </p:spPr>
      </p:pic>
      <p:pic>
        <p:nvPicPr>
          <p:cNvPr id="10" name="object 7">
            <a:extLst>
              <a:ext uri="{FF2B5EF4-FFF2-40B4-BE49-F238E27FC236}">
                <a16:creationId xmlns:a16="http://schemas.microsoft.com/office/drawing/2014/main" id="{00FC34A4-A95E-1663-2EEE-BB8666C5DA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5130" y="3840341"/>
            <a:ext cx="1745162" cy="25146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682AF1-197F-10A6-0ADE-51ED29DF02F5}"/>
              </a:ext>
            </a:extLst>
          </p:cNvPr>
          <p:cNvSpPr/>
          <p:nvPr/>
        </p:nvSpPr>
        <p:spPr>
          <a:xfrm>
            <a:off x="1624213" y="3432744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DFBB2D-A82E-F5B3-EA68-0663B9894BF2}"/>
              </a:ext>
            </a:extLst>
          </p:cNvPr>
          <p:cNvSpPr/>
          <p:nvPr/>
        </p:nvSpPr>
        <p:spPr>
          <a:xfrm>
            <a:off x="9068664" y="3232689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3FEAA9-308D-01B9-F9D8-34517904B9D6}"/>
              </a:ext>
            </a:extLst>
          </p:cNvPr>
          <p:cNvSpPr/>
          <p:nvPr/>
        </p:nvSpPr>
        <p:spPr>
          <a:xfrm>
            <a:off x="1070557" y="1797383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1</a:t>
            </a: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0840A16-F843-C0A2-6289-CEF2CE17CF1A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AtliQ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Exclusive operates in eight countries within the APAC region, demonstrating a significant regional market presence.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2" name="Picture 21" descr="A map of the world with blue circles&#10;&#10;Description automatically generated">
            <a:extLst>
              <a:ext uri="{FF2B5EF4-FFF2-40B4-BE49-F238E27FC236}">
                <a16:creationId xmlns:a16="http://schemas.microsoft.com/office/drawing/2014/main" id="{72651898-2DD1-4105-FA29-EB64D8798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21400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438DD2-E3BA-D985-3FEB-7993FB5C470A}"/>
              </a:ext>
            </a:extLst>
          </p:cNvPr>
          <p:cNvSpPr txBox="1"/>
          <p:nvPr/>
        </p:nvSpPr>
        <p:spPr>
          <a:xfrm>
            <a:off x="810343" y="805190"/>
            <a:ext cx="1426516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181" y="266281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8600F5-4B55-A1D2-0865-1209DC8DCA37}"/>
              </a:ext>
            </a:extLst>
          </p:cNvPr>
          <p:cNvSpPr/>
          <p:nvPr/>
        </p:nvSpPr>
        <p:spPr>
          <a:xfrm>
            <a:off x="467656" y="531291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2</a:t>
            </a:r>
          </a:p>
        </p:txBody>
      </p:sp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A6C42AD-2F22-F688-6105-53B7BA12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1" y="1627430"/>
            <a:ext cx="4660276" cy="392250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66C3A23-4B29-279D-8653-532FD063490F}"/>
              </a:ext>
            </a:extLst>
          </p:cNvPr>
          <p:cNvSpPr/>
          <p:nvPr/>
        </p:nvSpPr>
        <p:spPr>
          <a:xfrm>
            <a:off x="1820020" y="1716341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pic>
        <p:nvPicPr>
          <p:cNvPr id="28" name="Picture 27" descr="A close up of a text&#10;&#10;Description automatically generated">
            <a:extLst>
              <a:ext uri="{FF2B5EF4-FFF2-40B4-BE49-F238E27FC236}">
                <a16:creationId xmlns:a16="http://schemas.microsoft.com/office/drawing/2014/main" id="{8EBE1849-6748-3120-84EA-01CFA75A4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43" y="2872156"/>
            <a:ext cx="4660276" cy="1113687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9234D5D-C060-912C-320D-95922148EE71}"/>
              </a:ext>
            </a:extLst>
          </p:cNvPr>
          <p:cNvSpPr/>
          <p:nvPr/>
        </p:nvSpPr>
        <p:spPr>
          <a:xfrm>
            <a:off x="8444796" y="1746179"/>
            <a:ext cx="1284789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177789" y="679555"/>
            <a:ext cx="3971424" cy="3282845"/>
            <a:chOff x="177789" y="679555"/>
            <a:chExt cx="3971424" cy="32828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95BB43-8211-A93A-D5E1-D9D168513269}"/>
                </a:ext>
              </a:extLst>
            </p:cNvPr>
            <p:cNvSpPr txBox="1"/>
            <p:nvPr/>
          </p:nvSpPr>
          <p:spPr>
            <a:xfrm>
              <a:off x="849008" y="679555"/>
              <a:ext cx="1426516" cy="52322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FF66"/>
                  </a:solidFill>
                </a:rPr>
                <a:t>Insights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177789" y="1654076"/>
              <a:ext cx="397142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 The number of unique products grew from 245 in 2020 to 334 in 2021, marking a </a:t>
              </a:r>
              <a:r>
                <a:rPr lang="en-US" dirty="0">
                  <a:solidFill>
                    <a:srgbClr val="FFC000"/>
                  </a:solidFill>
                </a:rPr>
                <a:t>36.33%</a:t>
              </a:r>
              <a:r>
                <a:rPr lang="en-US" dirty="0"/>
                <a:t> increase.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This significant increase highlights the company's commitment to innovation and meeting diverse customer needs.</a:t>
              </a:r>
              <a:endParaRPr lang="en-IN" dirty="0"/>
            </a:p>
          </p:txBody>
        </p:sp>
      </p:grpSp>
      <p:pic>
        <p:nvPicPr>
          <p:cNvPr id="26" name="Picture 25" descr="A blue circle with numbers and text&#10;&#10;Description automatically generated">
            <a:extLst>
              <a:ext uri="{FF2B5EF4-FFF2-40B4-BE49-F238E27FC236}">
                <a16:creationId xmlns:a16="http://schemas.microsoft.com/office/drawing/2014/main" id="{51959C98-5EB5-BDCA-2E3E-9EE5A6551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22" y="905075"/>
            <a:ext cx="4620734" cy="34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3499</TotalTime>
  <Words>1050</Words>
  <Application>Microsoft Office PowerPoint</Application>
  <PresentationFormat>Widescreen</PresentationFormat>
  <Paragraphs>114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Arial</vt:lpstr>
      <vt:lpstr>Arial MT</vt:lpstr>
      <vt:lpstr>Calisto MT</vt:lpstr>
      <vt:lpstr>Symbol</vt:lpstr>
      <vt:lpstr>Wingdings 2</vt:lpstr>
      <vt:lpstr>Slate</vt:lpstr>
      <vt:lpstr>Consumer Goods Analytics</vt:lpstr>
      <vt:lpstr>Content</vt:lpstr>
      <vt:lpstr>Company Overview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Ahamed Buhari</cp:lastModifiedBy>
  <cp:revision>40</cp:revision>
  <dcterms:created xsi:type="dcterms:W3CDTF">2024-05-16T14:28:31Z</dcterms:created>
  <dcterms:modified xsi:type="dcterms:W3CDTF">2024-11-04T15:46:59Z</dcterms:modified>
</cp:coreProperties>
</file>